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88" r:id="rId4"/>
    <p:sldId id="259" r:id="rId5"/>
    <p:sldId id="260" r:id="rId6"/>
    <p:sldId id="261" r:id="rId7"/>
    <p:sldId id="289" r:id="rId8"/>
    <p:sldId id="262" r:id="rId9"/>
    <p:sldId id="290" r:id="rId10"/>
    <p:sldId id="291" r:id="rId11"/>
    <p:sldId id="258" r:id="rId12"/>
    <p:sldId id="263" r:id="rId13"/>
    <p:sldId id="292" r:id="rId14"/>
    <p:sldId id="293" r:id="rId15"/>
    <p:sldId id="294" r:id="rId16"/>
    <p:sldId id="295" r:id="rId17"/>
    <p:sldId id="296" r:id="rId18"/>
    <p:sldId id="266" r:id="rId19"/>
    <p:sldId id="265" r:id="rId20"/>
    <p:sldId id="267" r:id="rId21"/>
    <p:sldId id="269" r:id="rId22"/>
    <p:sldId id="268" r:id="rId23"/>
    <p:sldId id="270" r:id="rId24"/>
    <p:sldId id="271" r:id="rId25"/>
    <p:sldId id="272" r:id="rId26"/>
    <p:sldId id="273" r:id="rId27"/>
    <p:sldId id="274" r:id="rId28"/>
    <p:sldId id="275" r:id="rId29"/>
    <p:sldId id="276" r:id="rId30"/>
    <p:sldId id="277" r:id="rId31"/>
    <p:sldId id="278" r:id="rId32"/>
    <p:sldId id="279" r:id="rId33"/>
    <p:sldId id="280" r:id="rId34"/>
    <p:sldId id="283" r:id="rId35"/>
    <p:sldId id="284" r:id="rId36"/>
    <p:sldId id="285" r:id="rId37"/>
    <p:sldId id="286" r:id="rId38"/>
    <p:sldId id="287" r:id="rId39"/>
    <p:sldId id="297" r:id="rId40"/>
    <p:sldId id="298" r:id="rId41"/>
    <p:sldId id="299"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187208F-8C42-495C-9B1D-38250169738A}" type="datetimeFigureOut">
              <a:rPr lang="tr-TR" smtClean="0"/>
              <a:pPr/>
              <a:t>27.09.2014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0A409CD-90BD-4E95-B053-30D22056C3C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187208F-8C42-495C-9B1D-38250169738A}" type="datetimeFigureOut">
              <a:rPr lang="tr-TR" smtClean="0"/>
              <a:pPr/>
              <a:t>27.09.2014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0A409CD-90BD-4E95-B053-30D22056C3C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187208F-8C42-495C-9B1D-38250169738A}" type="datetimeFigureOut">
              <a:rPr lang="tr-TR" smtClean="0"/>
              <a:pPr/>
              <a:t>27.09.2014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0A409CD-90BD-4E95-B053-30D22056C3C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187208F-8C42-495C-9B1D-38250169738A}" type="datetimeFigureOut">
              <a:rPr lang="tr-TR" smtClean="0"/>
              <a:pPr/>
              <a:t>27.09.2014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0A409CD-90BD-4E95-B053-30D22056C3C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187208F-8C42-495C-9B1D-38250169738A}" type="datetimeFigureOut">
              <a:rPr lang="tr-TR" smtClean="0"/>
              <a:pPr/>
              <a:t>27.09.2014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0A409CD-90BD-4E95-B053-30D22056C3C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187208F-8C42-495C-9B1D-38250169738A}" type="datetimeFigureOut">
              <a:rPr lang="tr-TR" smtClean="0"/>
              <a:pPr/>
              <a:t>27.09.2014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0A409CD-90BD-4E95-B053-30D22056C3C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187208F-8C42-495C-9B1D-38250169738A}" type="datetimeFigureOut">
              <a:rPr lang="tr-TR" smtClean="0"/>
              <a:pPr/>
              <a:t>27.09.2014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0A409CD-90BD-4E95-B053-30D22056C3C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187208F-8C42-495C-9B1D-38250169738A}" type="datetimeFigureOut">
              <a:rPr lang="tr-TR" smtClean="0"/>
              <a:pPr/>
              <a:t>27.09.2014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0A409CD-90BD-4E95-B053-30D22056C3C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187208F-8C42-495C-9B1D-38250169738A}" type="datetimeFigureOut">
              <a:rPr lang="tr-TR" smtClean="0"/>
              <a:pPr/>
              <a:t>27.09.2014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0A409CD-90BD-4E95-B053-30D22056C3C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187208F-8C42-495C-9B1D-38250169738A}" type="datetimeFigureOut">
              <a:rPr lang="tr-TR" smtClean="0"/>
              <a:pPr/>
              <a:t>27.09.2014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0A409CD-90BD-4E95-B053-30D22056C3C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187208F-8C42-495C-9B1D-38250169738A}" type="datetimeFigureOut">
              <a:rPr lang="tr-TR" smtClean="0"/>
              <a:pPr/>
              <a:t>27.09.2014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0A409CD-90BD-4E95-B053-30D22056C3C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7208F-8C42-495C-9B1D-38250169738A}" type="datetimeFigureOut">
              <a:rPr lang="tr-TR" smtClean="0"/>
              <a:pPr/>
              <a:t>27.09.2014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409CD-90BD-4E95-B053-30D22056C3C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348" y="785794"/>
            <a:ext cx="7772400" cy="1470025"/>
          </a:xfrm>
        </p:spPr>
        <p:txBody>
          <a:bodyPr>
            <a:normAutofit fontScale="90000"/>
          </a:bodyPr>
          <a:lstStyle/>
          <a:p>
            <a:r>
              <a:rPr lang="tr-TR" dirty="0" smtClean="0">
                <a:solidFill>
                  <a:srgbClr val="C00000"/>
                </a:solidFill>
              </a:rPr>
              <a:t>OKUL ÖNCESİ ve OKUL ÇAĞINDAKİ ÇOCUKLARDA BESLENME</a:t>
            </a:r>
            <a:endParaRPr lang="tr-TR" dirty="0">
              <a:solidFill>
                <a:srgbClr val="C00000"/>
              </a:solidFill>
            </a:endParaRPr>
          </a:p>
        </p:txBody>
      </p:sp>
      <p:sp>
        <p:nvSpPr>
          <p:cNvPr id="3" name="2 Alt Başlık"/>
          <p:cNvSpPr>
            <a:spLocks noGrp="1"/>
          </p:cNvSpPr>
          <p:nvPr>
            <p:ph type="subTitle" idx="1"/>
          </p:nvPr>
        </p:nvSpPr>
        <p:spPr>
          <a:xfrm>
            <a:off x="5543600" y="4869160"/>
            <a:ext cx="3600400" cy="769640"/>
          </a:xfrm>
        </p:spPr>
        <p:txBody>
          <a:bodyPr>
            <a:normAutofit fontScale="85000" lnSpcReduction="20000"/>
          </a:bodyPr>
          <a:lstStyle/>
          <a:p>
            <a:r>
              <a:rPr lang="tr-TR" b="1" dirty="0" smtClean="0">
                <a:solidFill>
                  <a:schemeClr val="tx1"/>
                </a:solidFill>
              </a:rPr>
              <a:t>Diyetisyen Adil Gökay TAFLAN</a:t>
            </a:r>
          </a:p>
        </p:txBody>
      </p:sp>
      <p:pic>
        <p:nvPicPr>
          <p:cNvPr id="4" name="3 Resim" descr="Okul-cagindaki-cocuklarin-beslenme-duzeni.jpg"/>
          <p:cNvPicPr>
            <a:picLocks noChangeAspect="1"/>
          </p:cNvPicPr>
          <p:nvPr/>
        </p:nvPicPr>
        <p:blipFill>
          <a:blip r:embed="rId2" cstate="print"/>
          <a:stretch>
            <a:fillRect/>
          </a:stretch>
        </p:blipFill>
        <p:spPr>
          <a:xfrm>
            <a:off x="0" y="3263900"/>
            <a:ext cx="5384800" cy="35941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pPr algn="ctr">
              <a:buNone/>
            </a:pPr>
            <a:r>
              <a:rPr lang="tr-TR" dirty="0" smtClean="0"/>
              <a:t>Çocuklar için iki öğün arası 3</a:t>
            </a:r>
          </a:p>
          <a:p>
            <a:pPr algn="ctr">
              <a:buNone/>
            </a:pPr>
            <a:r>
              <a:rPr lang="tr-TR" dirty="0" smtClean="0"/>
              <a:t>saatten az olduğunda çocuğun fizyolojik açlık duygusu gelişemeyebilir.</a:t>
            </a:r>
          </a:p>
          <a:p>
            <a:pPr algn="ctr">
              <a:buNone/>
            </a:pPr>
            <a:endParaRPr lang="tr-TR" dirty="0" smtClean="0"/>
          </a:p>
          <a:p>
            <a:pPr algn="ctr">
              <a:buNone/>
            </a:pPr>
            <a:r>
              <a:rPr lang="tr-TR" dirty="0" smtClean="0"/>
              <a:t>Bu nedenle iştahsız çocuklar daha uzun aralıklarla beslendiklerinde daha güzel besin tüketebilirler..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OKUL ÖNCESİ ÇOCUKLARIN BESLENME DAVRANIŞLARI </a:t>
            </a:r>
            <a:endParaRPr lang="tr-TR" dirty="0"/>
          </a:p>
        </p:txBody>
      </p:sp>
      <p:sp>
        <p:nvSpPr>
          <p:cNvPr id="3" name="2 İçerik Yer Tutucusu"/>
          <p:cNvSpPr>
            <a:spLocks noGrp="1"/>
          </p:cNvSpPr>
          <p:nvPr>
            <p:ph idx="1"/>
          </p:nvPr>
        </p:nvSpPr>
        <p:spPr>
          <a:xfrm>
            <a:off x="457200" y="1600200"/>
            <a:ext cx="8229600" cy="5257800"/>
          </a:xfrm>
        </p:spPr>
        <p:txBody>
          <a:bodyPr>
            <a:normAutofit/>
          </a:bodyPr>
          <a:lstStyle/>
          <a:p>
            <a:pPr algn="ctr">
              <a:buFont typeface="Wingdings" pitchFamily="2" charset="2"/>
              <a:buChar char="ü"/>
            </a:pPr>
            <a:endParaRPr lang="tr-TR" dirty="0" smtClean="0"/>
          </a:p>
          <a:p>
            <a:pPr algn="ctr">
              <a:buFont typeface="Wingdings" pitchFamily="2" charset="2"/>
              <a:buChar char="ü"/>
            </a:pPr>
            <a:r>
              <a:rPr lang="tr-TR" dirty="0" smtClean="0"/>
              <a:t>2-3 yaşını bazı kuralları öğrenerek geçiren çocuk 3-4 yaşlarda hayal dünyasının  genişlediği bir döneme girer..</a:t>
            </a:r>
          </a:p>
        </p:txBody>
      </p:sp>
      <p:pic>
        <p:nvPicPr>
          <p:cNvPr id="4" name="3 Resim" descr="fft99_mf1817895.Jpeg"/>
          <p:cNvPicPr>
            <a:picLocks noChangeAspect="1"/>
          </p:cNvPicPr>
          <p:nvPr/>
        </p:nvPicPr>
        <p:blipFill>
          <a:blip r:embed="rId2" cstate="print"/>
          <a:stretch>
            <a:fillRect/>
          </a:stretch>
        </p:blipFill>
        <p:spPr>
          <a:xfrm>
            <a:off x="5076056" y="3933056"/>
            <a:ext cx="3324785" cy="2698799"/>
          </a:xfrm>
          <a:prstGeom prst="rect">
            <a:avLst/>
          </a:prstGeom>
        </p:spPr>
      </p:pic>
      <p:pic>
        <p:nvPicPr>
          <p:cNvPr id="5" name="4 Resim" descr="cocuklar-yaraticilik-egitim-sistemi.jpg"/>
          <p:cNvPicPr>
            <a:picLocks noChangeAspect="1"/>
          </p:cNvPicPr>
          <p:nvPr/>
        </p:nvPicPr>
        <p:blipFill>
          <a:blip r:embed="rId3" cstate="print"/>
          <a:stretch>
            <a:fillRect/>
          </a:stretch>
        </p:blipFill>
        <p:spPr>
          <a:xfrm>
            <a:off x="395536" y="4005064"/>
            <a:ext cx="3888432" cy="229515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rgbClr val="C00000"/>
                </a:solidFill>
              </a:rPr>
              <a:t>4 - 6  yaşlar yaratıcılık dönemidir</a:t>
            </a:r>
            <a:endParaRPr lang="tr-TR" dirty="0">
              <a:solidFill>
                <a:srgbClr val="C00000"/>
              </a:solidFill>
            </a:endParaRPr>
          </a:p>
        </p:txBody>
      </p:sp>
      <p:sp>
        <p:nvSpPr>
          <p:cNvPr id="3" name="2 İçerik Yer Tutucusu"/>
          <p:cNvSpPr>
            <a:spLocks noGrp="1"/>
          </p:cNvSpPr>
          <p:nvPr>
            <p:ph idx="1"/>
          </p:nvPr>
        </p:nvSpPr>
        <p:spPr/>
        <p:txBody>
          <a:bodyPr/>
          <a:lstStyle/>
          <a:p>
            <a:pPr algn="ctr">
              <a:buNone/>
            </a:pPr>
            <a:r>
              <a:rPr lang="tr-TR" dirty="0" smtClean="0"/>
              <a:t>Bu yaşlarda çocuklarımızda resim yapma, enstrüman ile ilgilenme gibi eğilimler başlar. Fasulye taneleri, pirinç, mercimek gibi gıdaları oyunlarına eklemeyi severler..</a:t>
            </a:r>
          </a:p>
          <a:p>
            <a:pPr algn="ctr">
              <a:buNone/>
            </a:pPr>
            <a:endParaRPr lang="tr-TR" dirty="0"/>
          </a:p>
        </p:txBody>
      </p:sp>
      <p:pic>
        <p:nvPicPr>
          <p:cNvPr id="4" name="3 Resim" descr="ki.jpg"/>
          <p:cNvPicPr>
            <a:picLocks noChangeAspect="1"/>
          </p:cNvPicPr>
          <p:nvPr/>
        </p:nvPicPr>
        <p:blipFill>
          <a:blip r:embed="rId2" cstate="print"/>
          <a:stretch>
            <a:fillRect/>
          </a:stretch>
        </p:blipFill>
        <p:spPr>
          <a:xfrm>
            <a:off x="2411760" y="4005064"/>
            <a:ext cx="4318000" cy="242824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467544" y="764704"/>
            <a:ext cx="8229600" cy="5793507"/>
          </a:xfrm>
        </p:spPr>
        <p:txBody>
          <a:bodyPr/>
          <a:lstStyle/>
          <a:p>
            <a:pPr algn="ctr">
              <a:buNone/>
            </a:pPr>
            <a:r>
              <a:rPr lang="tr-TR" dirty="0" smtClean="0"/>
              <a:t>Ağırlık artışı üç yaştan sonra yılda ortalama </a:t>
            </a:r>
            <a:r>
              <a:rPr lang="tr-TR" dirty="0" smtClean="0">
                <a:solidFill>
                  <a:srgbClr val="C00000"/>
                </a:solidFill>
              </a:rPr>
              <a:t>2,5 </a:t>
            </a:r>
            <a:r>
              <a:rPr lang="tr-TR" dirty="0" smtClean="0"/>
              <a:t>kilo, boy artışı ise </a:t>
            </a:r>
          </a:p>
          <a:p>
            <a:pPr algn="ctr">
              <a:buNone/>
            </a:pPr>
            <a:r>
              <a:rPr lang="tr-TR" dirty="0" smtClean="0">
                <a:solidFill>
                  <a:srgbClr val="C00000"/>
                </a:solidFill>
              </a:rPr>
              <a:t>5-7</a:t>
            </a:r>
            <a:r>
              <a:rPr lang="tr-TR" dirty="0" smtClean="0"/>
              <a:t> cm </a:t>
            </a:r>
            <a:r>
              <a:rPr lang="tr-TR" dirty="0" err="1" smtClean="0"/>
              <a:t>dir</a:t>
            </a:r>
            <a:r>
              <a:rPr lang="tr-TR" dirty="0" smtClean="0"/>
              <a:t>. Çocuklar genellikle dört yaşında doğum boylarının iki katına </a:t>
            </a:r>
          </a:p>
          <a:p>
            <a:pPr algn="ctr">
              <a:buNone/>
            </a:pPr>
            <a:r>
              <a:rPr lang="tr-TR" dirty="0" smtClean="0"/>
              <a:t>ulaşırlar.</a:t>
            </a:r>
            <a:endParaRPr lang="tr-TR" dirty="0"/>
          </a:p>
        </p:txBody>
      </p:sp>
      <p:pic>
        <p:nvPicPr>
          <p:cNvPr id="4" name="3 Resim" descr="indir (1).jpg"/>
          <p:cNvPicPr>
            <a:picLocks noChangeAspect="1"/>
          </p:cNvPicPr>
          <p:nvPr/>
        </p:nvPicPr>
        <p:blipFill>
          <a:blip r:embed="rId2" cstate="print"/>
          <a:stretch>
            <a:fillRect/>
          </a:stretch>
        </p:blipFill>
        <p:spPr>
          <a:xfrm>
            <a:off x="179512" y="2276872"/>
            <a:ext cx="2232248" cy="4176464"/>
          </a:xfrm>
          <a:prstGeom prst="rect">
            <a:avLst/>
          </a:prstGeom>
        </p:spPr>
      </p:pic>
      <p:pic>
        <p:nvPicPr>
          <p:cNvPr id="5" name="4 Resim" descr="wall-sticker-for-kids-82-ruler-height-chart.jpg"/>
          <p:cNvPicPr>
            <a:picLocks noChangeAspect="1"/>
          </p:cNvPicPr>
          <p:nvPr/>
        </p:nvPicPr>
        <p:blipFill>
          <a:blip r:embed="rId3" cstate="print"/>
          <a:stretch>
            <a:fillRect/>
          </a:stretch>
        </p:blipFill>
        <p:spPr>
          <a:xfrm>
            <a:off x="2843808" y="3501008"/>
            <a:ext cx="5715000" cy="307352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C00000"/>
                </a:solidFill>
              </a:rPr>
              <a:t>Günlük Enerji Hesaplaması </a:t>
            </a:r>
            <a:endParaRPr lang="tr-TR" dirty="0">
              <a:solidFill>
                <a:srgbClr val="C00000"/>
              </a:solidFill>
            </a:endParaRPr>
          </a:p>
        </p:txBody>
      </p:sp>
      <p:sp>
        <p:nvSpPr>
          <p:cNvPr id="3" name="2 İçerik Yer Tutucusu"/>
          <p:cNvSpPr>
            <a:spLocks noGrp="1"/>
          </p:cNvSpPr>
          <p:nvPr>
            <p:ph idx="1"/>
          </p:nvPr>
        </p:nvSpPr>
        <p:spPr/>
        <p:txBody>
          <a:bodyPr/>
          <a:lstStyle/>
          <a:p>
            <a:pPr algn="ctr">
              <a:buNone/>
            </a:pPr>
            <a:r>
              <a:rPr lang="tr-TR" dirty="0" smtClean="0"/>
              <a:t>Enerji Gereksinimi = </a:t>
            </a:r>
            <a:r>
              <a:rPr lang="tr-TR" dirty="0" smtClean="0">
                <a:solidFill>
                  <a:srgbClr val="C00000"/>
                </a:solidFill>
              </a:rPr>
              <a:t>1000</a:t>
            </a:r>
            <a:r>
              <a:rPr lang="tr-TR" dirty="0" smtClean="0"/>
              <a:t> kalori+ Her yaş için</a:t>
            </a:r>
          </a:p>
          <a:p>
            <a:pPr algn="ctr">
              <a:buNone/>
            </a:pPr>
            <a:r>
              <a:rPr lang="tr-TR" dirty="0" smtClean="0">
                <a:solidFill>
                  <a:srgbClr val="C00000"/>
                </a:solidFill>
              </a:rPr>
              <a:t>100</a:t>
            </a:r>
            <a:r>
              <a:rPr lang="tr-TR" dirty="0" smtClean="0"/>
              <a:t> kalori</a:t>
            </a:r>
          </a:p>
          <a:p>
            <a:pPr algn="ctr">
              <a:buNone/>
            </a:pPr>
            <a:r>
              <a:rPr lang="tr-TR" dirty="0" smtClean="0"/>
              <a:t> </a:t>
            </a:r>
          </a:p>
          <a:p>
            <a:pPr algn="ctr">
              <a:buNone/>
            </a:pPr>
            <a:r>
              <a:rPr lang="tr-TR" dirty="0" smtClean="0"/>
              <a:t>Ör:  4 yaşındaki bir çocuk : </a:t>
            </a:r>
            <a:r>
              <a:rPr lang="tr-TR" dirty="0" smtClean="0">
                <a:solidFill>
                  <a:srgbClr val="C00000"/>
                </a:solidFill>
              </a:rPr>
              <a:t>1000 </a:t>
            </a:r>
            <a:r>
              <a:rPr lang="tr-TR" dirty="0" smtClean="0"/>
              <a:t> + </a:t>
            </a:r>
            <a:r>
              <a:rPr lang="tr-TR" dirty="0" smtClean="0">
                <a:solidFill>
                  <a:srgbClr val="C00000"/>
                </a:solidFill>
              </a:rPr>
              <a:t>4</a:t>
            </a:r>
            <a:r>
              <a:rPr lang="tr-TR" dirty="0" smtClean="0"/>
              <a:t> x </a:t>
            </a:r>
            <a:r>
              <a:rPr lang="tr-TR" dirty="0" smtClean="0">
                <a:solidFill>
                  <a:srgbClr val="C00000"/>
                </a:solidFill>
              </a:rPr>
              <a:t>100 </a:t>
            </a:r>
            <a:r>
              <a:rPr lang="tr-TR" dirty="0" smtClean="0"/>
              <a:t>kal =</a:t>
            </a:r>
          </a:p>
          <a:p>
            <a:pPr algn="ctr">
              <a:buNone/>
            </a:pPr>
            <a:r>
              <a:rPr lang="tr-TR" dirty="0" smtClean="0">
                <a:solidFill>
                  <a:srgbClr val="C00000"/>
                </a:solidFill>
              </a:rPr>
              <a:t>1400</a:t>
            </a:r>
            <a:r>
              <a:rPr lang="tr-TR" dirty="0" smtClean="0"/>
              <a:t> kalori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ctr">
              <a:buFont typeface="Wingdings" pitchFamily="2" charset="2"/>
              <a:buChar char="q"/>
            </a:pPr>
            <a:r>
              <a:rPr lang="tr-TR" dirty="0" smtClean="0"/>
              <a:t>Enerji gereksinimi yeterince karşılanamayan çocuklarda zayıflık</a:t>
            </a:r>
          </a:p>
          <a:p>
            <a:pPr algn="ctr">
              <a:buNone/>
            </a:pPr>
            <a:r>
              <a:rPr lang="tr-TR" dirty="0" smtClean="0"/>
              <a:t>yanında halsizlik-güçsüzlük oluşabileceği unutulmamalıdır.</a:t>
            </a:r>
          </a:p>
          <a:p>
            <a:pPr algn="ctr">
              <a:buFont typeface="Wingdings" pitchFamily="2" charset="2"/>
              <a:buChar char="q"/>
            </a:pPr>
            <a:r>
              <a:rPr lang="tr-TR" dirty="0" smtClean="0"/>
              <a:t>Çocukların sağlıklı büyüme ve gelişme gösterebilmeleri için</a:t>
            </a:r>
          </a:p>
          <a:p>
            <a:pPr algn="ctr">
              <a:buNone/>
            </a:pPr>
            <a:r>
              <a:rPr lang="tr-TR" dirty="0" smtClean="0"/>
              <a:t>proteinden zengin besinleri yeterince tüketmeleri gerekir.</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et-sut-balik.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C00000"/>
                </a:solidFill>
              </a:rPr>
              <a:t>OKUL ÇAĞI BESLENMESİ</a:t>
            </a:r>
            <a:endParaRPr lang="tr-TR" dirty="0">
              <a:solidFill>
                <a:srgbClr val="C00000"/>
              </a:solidFill>
            </a:endParaRPr>
          </a:p>
        </p:txBody>
      </p:sp>
      <p:pic>
        <p:nvPicPr>
          <p:cNvPr id="4" name="3 İçerik Yer Tutucusu" descr="7721_130115319627_555469627_2331857_447700_n.jpg"/>
          <p:cNvPicPr>
            <a:picLocks noGrp="1" noChangeAspect="1"/>
          </p:cNvPicPr>
          <p:nvPr>
            <p:ph idx="1"/>
          </p:nvPr>
        </p:nvPicPr>
        <p:blipFill>
          <a:blip r:embed="rId2" cstate="print"/>
          <a:stretch>
            <a:fillRect/>
          </a:stretch>
        </p:blipFill>
        <p:spPr>
          <a:xfrm>
            <a:off x="179512" y="1196752"/>
            <a:ext cx="3312368" cy="5112568"/>
          </a:xfrm>
        </p:spPr>
      </p:pic>
      <p:pic>
        <p:nvPicPr>
          <p:cNvPr id="5" name="4 Resim" descr="school1.jpg"/>
          <p:cNvPicPr>
            <a:picLocks noChangeAspect="1"/>
          </p:cNvPicPr>
          <p:nvPr/>
        </p:nvPicPr>
        <p:blipFill>
          <a:blip r:embed="rId3" cstate="print"/>
          <a:stretch>
            <a:fillRect/>
          </a:stretch>
        </p:blipFill>
        <p:spPr>
          <a:xfrm>
            <a:off x="4716016" y="2348880"/>
            <a:ext cx="3986386" cy="3810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ctr">
              <a:buNone/>
            </a:pPr>
            <a:r>
              <a:rPr lang="tr-TR" dirty="0">
                <a:solidFill>
                  <a:srgbClr val="C00000"/>
                </a:solidFill>
              </a:rPr>
              <a:t>Çocuğun beslenmesinde amaç; </a:t>
            </a:r>
            <a:r>
              <a:rPr lang="tr-TR" dirty="0"/>
              <a:t>normal, sağlıklı büyüme ve gelişme ile olumlu beslenme alışkanlığının kazandırılmasını sağlamaktır. Ancak çocuğun toplum yaşamına ilk kez bilinçli olarak girdiği okul çağı dönemde, genellikle okulda ve okul dışında tek başına kalan çocukta yanlış beslenme alışkanlıkları sıkça görülmektedir.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ctr">
              <a:buNone/>
            </a:pPr>
            <a:endParaRPr lang="tr-TR" dirty="0" smtClean="0"/>
          </a:p>
          <a:p>
            <a:pPr algn="ctr">
              <a:buNone/>
            </a:pPr>
            <a:endParaRPr lang="tr-TR" dirty="0" smtClean="0"/>
          </a:p>
          <a:p>
            <a:pPr algn="ctr">
              <a:buNone/>
            </a:pPr>
            <a:r>
              <a:rPr lang="tr-TR" dirty="0" smtClean="0">
                <a:solidFill>
                  <a:srgbClr val="C00000"/>
                </a:solidFill>
              </a:rPr>
              <a:t>Yapılan çalışmalarda, yetersiz ve dengesiz beslenen öğrencilerin dikkat sürelerinin kısaldığı, algılamalarının azaldığı, öğrenmede güçlük ve davranış bozuklukları çektikleri, okulda devamsızlık sürelerinin uzadığı ve okul başarılarının düşük olduğu ortaya konmuştur.</a:t>
            </a:r>
            <a:endParaRPr lang="tr-TR" dirty="0">
              <a:solidFill>
                <a:srgbClr val="C00000"/>
              </a:solidFill>
            </a:endParaRPr>
          </a:p>
        </p:txBody>
      </p:sp>
      <p:pic>
        <p:nvPicPr>
          <p:cNvPr id="4" name="3 Resim" descr="indir (3).jpg"/>
          <p:cNvPicPr>
            <a:picLocks noChangeAspect="1"/>
          </p:cNvPicPr>
          <p:nvPr/>
        </p:nvPicPr>
        <p:blipFill>
          <a:blip r:embed="rId2" cstate="print"/>
          <a:stretch>
            <a:fillRect/>
          </a:stretch>
        </p:blipFill>
        <p:spPr>
          <a:xfrm>
            <a:off x="0" y="146350"/>
            <a:ext cx="4067944" cy="249056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OKUL ÖNCESİ DÖNEM</a:t>
            </a:r>
            <a:endParaRPr lang="tr-TR" dirty="0"/>
          </a:p>
        </p:txBody>
      </p:sp>
      <p:sp>
        <p:nvSpPr>
          <p:cNvPr id="3" name="2 İçerik Yer Tutucusu"/>
          <p:cNvSpPr>
            <a:spLocks noGrp="1"/>
          </p:cNvSpPr>
          <p:nvPr>
            <p:ph idx="1"/>
          </p:nvPr>
        </p:nvSpPr>
        <p:spPr>
          <a:xfrm>
            <a:off x="457200" y="1428736"/>
            <a:ext cx="8229600" cy="4697427"/>
          </a:xfrm>
        </p:spPr>
        <p:txBody>
          <a:bodyPr/>
          <a:lstStyle/>
          <a:p>
            <a:pPr algn="ctr">
              <a:buNone/>
            </a:pPr>
            <a:endParaRPr lang="tr-TR" dirty="0" smtClean="0"/>
          </a:p>
          <a:p>
            <a:pPr>
              <a:buNone/>
            </a:pPr>
            <a:endParaRPr lang="tr-TR" dirty="0"/>
          </a:p>
          <a:p>
            <a:pPr algn="ctr">
              <a:buNone/>
            </a:pPr>
            <a:r>
              <a:rPr lang="tr-TR" dirty="0" smtClean="0"/>
              <a:t>  3-6 yaş arası çocukları  kapsar ve bu dönem  beslenme alışkanlıklarının temelinin atıldığı en önemli dönemdir.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KAHVALTISIZ ASLA…</a:t>
            </a:r>
            <a:endParaRPr lang="tr-TR" dirty="0">
              <a:solidFill>
                <a:srgbClr val="FF0000"/>
              </a:solidFill>
            </a:endParaRPr>
          </a:p>
        </p:txBody>
      </p:sp>
      <p:sp>
        <p:nvSpPr>
          <p:cNvPr id="3" name="2 İçerik Yer Tutucusu"/>
          <p:cNvSpPr>
            <a:spLocks noGrp="1"/>
          </p:cNvSpPr>
          <p:nvPr>
            <p:ph idx="1"/>
          </p:nvPr>
        </p:nvSpPr>
        <p:spPr/>
        <p:txBody>
          <a:bodyPr>
            <a:normAutofit/>
          </a:bodyPr>
          <a:lstStyle/>
          <a:p>
            <a:pPr algn="ctr">
              <a:buNone/>
            </a:pPr>
            <a:endParaRPr lang="tr-TR" dirty="0" smtClean="0"/>
          </a:p>
          <a:p>
            <a:pPr algn="ctr">
              <a:buNone/>
            </a:pPr>
            <a:endParaRPr lang="tr-TR" dirty="0" smtClean="0"/>
          </a:p>
          <a:p>
            <a:pPr algn="ctr">
              <a:buNone/>
            </a:pPr>
            <a:r>
              <a:rPr lang="tr-TR" dirty="0" smtClean="0"/>
              <a:t>    Okula giden çocuklar için altın öğün kahvaltıdır.</a:t>
            </a:r>
          </a:p>
          <a:p>
            <a:pPr algn="ctr">
              <a:buNone/>
            </a:pPr>
            <a:r>
              <a:rPr lang="tr-TR" dirty="0" smtClean="0"/>
              <a:t>Güne zinde bir şekilde başlamak ve gün içerisinde yapılan faaliyetlerde; </a:t>
            </a:r>
            <a:r>
              <a:rPr lang="tr-TR" dirty="0" smtClean="0">
                <a:solidFill>
                  <a:srgbClr val="C00000"/>
                </a:solidFill>
              </a:rPr>
              <a:t>anlamak, algılamak, anımsamak ve verimli bir şekilde çalışmak için </a:t>
            </a:r>
            <a:r>
              <a:rPr lang="tr-TR" dirty="0" smtClean="0"/>
              <a:t>kahvaltının önemi çok büyüktür. </a:t>
            </a:r>
          </a:p>
          <a:p>
            <a:pPr>
              <a:buNone/>
            </a:pP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Kahvaltıda Olması Gerekenler..</a:t>
            </a:r>
            <a:endParaRPr lang="tr-TR" dirty="0"/>
          </a:p>
        </p:txBody>
      </p:sp>
      <p:sp>
        <p:nvSpPr>
          <p:cNvPr id="3" name="2 İçerik Yer Tutucusu"/>
          <p:cNvSpPr>
            <a:spLocks noGrp="1"/>
          </p:cNvSpPr>
          <p:nvPr>
            <p:ph idx="1"/>
          </p:nvPr>
        </p:nvSpPr>
        <p:spPr/>
        <p:txBody>
          <a:bodyPr/>
          <a:lstStyle/>
          <a:p>
            <a:pPr>
              <a:buNone/>
            </a:pPr>
            <a:endParaRPr lang="tr-TR" dirty="0" smtClean="0"/>
          </a:p>
          <a:p>
            <a:pPr>
              <a:buNone/>
            </a:pPr>
            <a:endParaRPr lang="tr-TR" dirty="0" smtClean="0"/>
          </a:p>
          <a:p>
            <a:pPr>
              <a:buNone/>
            </a:pPr>
            <a:r>
              <a:rPr lang="tr-TR" dirty="0" smtClean="0"/>
              <a:t>     </a:t>
            </a:r>
            <a:endParaRPr lang="tr-TR" dirty="0"/>
          </a:p>
        </p:txBody>
      </p:sp>
      <p:pic>
        <p:nvPicPr>
          <p:cNvPr id="4" name="3 Resim" descr="kipa3.jpg"/>
          <p:cNvPicPr>
            <a:picLocks noChangeAspect="1"/>
          </p:cNvPicPr>
          <p:nvPr/>
        </p:nvPicPr>
        <p:blipFill>
          <a:blip r:embed="rId2" cstate="print"/>
          <a:stretch>
            <a:fillRect/>
          </a:stretch>
        </p:blipFill>
        <p:spPr>
          <a:xfrm>
            <a:off x="0" y="1556792"/>
            <a:ext cx="9144000" cy="530120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457200" y="908720"/>
            <a:ext cx="8229600" cy="5217443"/>
          </a:xfrm>
        </p:spPr>
        <p:txBody>
          <a:bodyPr/>
          <a:lstStyle/>
          <a:p>
            <a:pPr>
              <a:buNone/>
            </a:pPr>
            <a:endParaRPr lang="tr-TR" dirty="0" smtClean="0"/>
          </a:p>
          <a:p>
            <a:pPr algn="ctr">
              <a:buNone/>
            </a:pPr>
            <a:r>
              <a:rPr lang="tr-TR" dirty="0" smtClean="0"/>
              <a:t>Süt, peynir, yumurta çocukların büyüme ve gelişmesinde başrol oynayan besinlerdir ..</a:t>
            </a:r>
            <a:endParaRPr lang="tr-TR" dirty="0"/>
          </a:p>
        </p:txBody>
      </p:sp>
      <p:pic>
        <p:nvPicPr>
          <p:cNvPr id="4" name="3 Resim" descr="protein-nedir.jpg"/>
          <p:cNvPicPr>
            <a:picLocks noChangeAspect="1"/>
          </p:cNvPicPr>
          <p:nvPr/>
        </p:nvPicPr>
        <p:blipFill>
          <a:blip r:embed="rId2" cstate="print"/>
          <a:stretch>
            <a:fillRect/>
          </a:stretch>
        </p:blipFill>
        <p:spPr>
          <a:xfrm>
            <a:off x="1331640" y="2780928"/>
            <a:ext cx="6624736" cy="35814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Kahvaltı Sofralarına </a:t>
            </a:r>
            <a:r>
              <a:rPr lang="tr-TR" dirty="0" smtClean="0">
                <a:solidFill>
                  <a:srgbClr val="C00000"/>
                </a:solidFill>
              </a:rPr>
              <a:t>CEVİZ</a:t>
            </a:r>
            <a:r>
              <a:rPr lang="tr-TR" dirty="0" smtClean="0"/>
              <a:t> ve </a:t>
            </a:r>
            <a:r>
              <a:rPr lang="tr-TR" dirty="0" smtClean="0">
                <a:solidFill>
                  <a:srgbClr val="C00000"/>
                </a:solidFill>
              </a:rPr>
              <a:t>BADEM</a:t>
            </a:r>
            <a:r>
              <a:rPr lang="tr-TR" dirty="0" smtClean="0"/>
              <a:t> koyalım..</a:t>
            </a:r>
            <a:endParaRPr lang="tr-TR" dirty="0"/>
          </a:p>
        </p:txBody>
      </p:sp>
      <p:sp>
        <p:nvSpPr>
          <p:cNvPr id="3" name="2 İçerik Yer Tutucusu"/>
          <p:cNvSpPr>
            <a:spLocks noGrp="1"/>
          </p:cNvSpPr>
          <p:nvPr>
            <p:ph idx="1"/>
          </p:nvPr>
        </p:nvSpPr>
        <p:spPr/>
        <p:txBody>
          <a:bodyPr/>
          <a:lstStyle/>
          <a:p>
            <a:pPr algn="ctr">
              <a:buNone/>
            </a:pPr>
            <a:endParaRPr lang="tr-TR" dirty="0" smtClean="0"/>
          </a:p>
          <a:p>
            <a:pPr algn="ctr">
              <a:buNone/>
            </a:pPr>
            <a:r>
              <a:rPr lang="tr-TR" dirty="0" smtClean="0"/>
              <a:t>Yağlı tohumlardan ceviz kahvaltılarda olması gereken, içeriğindeki yağ asitleri ile beyin gelişimine yardımcı bir besindir. </a:t>
            </a:r>
            <a:endParaRPr lang="tr-TR" dirty="0"/>
          </a:p>
        </p:txBody>
      </p:sp>
      <p:pic>
        <p:nvPicPr>
          <p:cNvPr id="4" name="3 Resim" descr="indir (4).jpg"/>
          <p:cNvPicPr>
            <a:picLocks noChangeAspect="1"/>
          </p:cNvPicPr>
          <p:nvPr/>
        </p:nvPicPr>
        <p:blipFill>
          <a:blip r:embed="rId2" cstate="print"/>
          <a:stretch>
            <a:fillRect/>
          </a:stretch>
        </p:blipFill>
        <p:spPr>
          <a:xfrm>
            <a:off x="3203848" y="4221088"/>
            <a:ext cx="2619375" cy="174307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988840"/>
            <a:ext cx="8229600" cy="4137323"/>
          </a:xfrm>
        </p:spPr>
        <p:txBody>
          <a:bodyPr/>
          <a:lstStyle/>
          <a:p>
            <a:pPr>
              <a:buNone/>
            </a:pPr>
            <a:endParaRPr lang="tr-TR" dirty="0" smtClean="0"/>
          </a:p>
          <a:p>
            <a:pPr>
              <a:buNone/>
            </a:pPr>
            <a:endParaRPr lang="tr-TR" dirty="0" smtClean="0"/>
          </a:p>
          <a:p>
            <a:pPr algn="ctr">
              <a:buNone/>
            </a:pPr>
            <a:r>
              <a:rPr lang="tr-TR" dirty="0" smtClean="0"/>
              <a:t>Pekmez, bal, fındık ezmesi veya reçel de çocukların günlük enerjilerine katkıda bulunabilecek karbonhidratlı besinlerdir. </a:t>
            </a:r>
            <a:r>
              <a:rPr lang="tr-TR" dirty="0" smtClean="0">
                <a:solidFill>
                  <a:srgbClr val="C00000"/>
                </a:solidFill>
              </a:rPr>
              <a:t>Anemi oluşumunu önler, konsantrasyonu artırırlar.</a:t>
            </a:r>
            <a:endParaRPr lang="tr-TR" dirty="0">
              <a:solidFill>
                <a:srgbClr val="C00000"/>
              </a:solidFill>
            </a:endParaRPr>
          </a:p>
        </p:txBody>
      </p:sp>
      <p:pic>
        <p:nvPicPr>
          <p:cNvPr id="4" name="3 Resim" descr="indir (5).jpg"/>
          <p:cNvPicPr>
            <a:picLocks noChangeAspect="1"/>
          </p:cNvPicPr>
          <p:nvPr/>
        </p:nvPicPr>
        <p:blipFill>
          <a:blip r:embed="rId2" cstate="print"/>
          <a:stretch>
            <a:fillRect/>
          </a:stretch>
        </p:blipFill>
        <p:spPr>
          <a:xfrm rot="20005227">
            <a:off x="2873882" y="201736"/>
            <a:ext cx="3317158" cy="233648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908720"/>
            <a:ext cx="8229600" cy="5217443"/>
          </a:xfrm>
        </p:spPr>
        <p:txBody>
          <a:bodyPr/>
          <a:lstStyle/>
          <a:p>
            <a:pPr>
              <a:buNone/>
            </a:pPr>
            <a:endParaRPr lang="tr-TR" dirty="0" smtClean="0"/>
          </a:p>
          <a:p>
            <a:pPr>
              <a:buNone/>
            </a:pPr>
            <a:endParaRPr lang="tr-TR" dirty="0" smtClean="0"/>
          </a:p>
          <a:p>
            <a:pPr algn="ctr">
              <a:buNone/>
            </a:pPr>
            <a:r>
              <a:rPr lang="tr-TR" dirty="0" smtClean="0"/>
              <a:t>Sabah kahvaltısında içecek olarak yapılması gereken 2 sağlıklı tercih vardır. Bunlar taze sıkılmış meyve suları ve süttür. </a:t>
            </a:r>
            <a:endParaRPr lang="tr-TR" dirty="0"/>
          </a:p>
        </p:txBody>
      </p:sp>
      <p:pic>
        <p:nvPicPr>
          <p:cNvPr id="4" name="3 Resim" descr="Meyve_Suyu_Sut_KaramanliBiz.jpg"/>
          <p:cNvPicPr>
            <a:picLocks noChangeAspect="1"/>
          </p:cNvPicPr>
          <p:nvPr/>
        </p:nvPicPr>
        <p:blipFill>
          <a:blip r:embed="rId2" cstate="print"/>
          <a:stretch>
            <a:fillRect/>
          </a:stretch>
        </p:blipFill>
        <p:spPr>
          <a:xfrm>
            <a:off x="2339752" y="3789040"/>
            <a:ext cx="4333875" cy="249289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124744"/>
            <a:ext cx="8229600" cy="5001419"/>
          </a:xfrm>
        </p:spPr>
        <p:txBody>
          <a:bodyPr/>
          <a:lstStyle/>
          <a:p>
            <a:pPr algn="ctr">
              <a:buNone/>
            </a:pPr>
            <a:r>
              <a:rPr lang="tr-TR" dirty="0" smtClean="0"/>
              <a:t>Domates, salatalık, maydanoz, biber gibi yeşillikler ve yanında dilimlenmiş taze meyveler mutlaka kahvaltıda mevsimine uygun olarak bulundurulmalıdır. </a:t>
            </a:r>
            <a:endParaRPr lang="tr-TR" dirty="0"/>
          </a:p>
        </p:txBody>
      </p:sp>
      <p:pic>
        <p:nvPicPr>
          <p:cNvPr id="4" name="3 Resim" descr="susuzluga_karsi_domates_salatalik_h7634.jpg"/>
          <p:cNvPicPr>
            <a:picLocks noChangeAspect="1"/>
          </p:cNvPicPr>
          <p:nvPr/>
        </p:nvPicPr>
        <p:blipFill>
          <a:blip r:embed="rId2" cstate="print"/>
          <a:stretch>
            <a:fillRect/>
          </a:stretch>
        </p:blipFill>
        <p:spPr>
          <a:xfrm>
            <a:off x="1691680" y="3717032"/>
            <a:ext cx="5486400" cy="27432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2204864"/>
            <a:ext cx="8229600" cy="3921299"/>
          </a:xfrm>
        </p:spPr>
        <p:txBody>
          <a:bodyPr/>
          <a:lstStyle/>
          <a:p>
            <a:pPr algn="ctr">
              <a:buNone/>
            </a:pPr>
            <a:endParaRPr lang="tr-TR" dirty="0" smtClean="0"/>
          </a:p>
          <a:p>
            <a:pPr algn="ctr">
              <a:buNone/>
            </a:pPr>
            <a:endParaRPr lang="tr-TR" dirty="0" smtClean="0"/>
          </a:p>
          <a:p>
            <a:pPr algn="ctr">
              <a:buNone/>
            </a:pPr>
            <a:r>
              <a:rPr lang="tr-TR" dirty="0" smtClean="0"/>
              <a:t>Kahvaltı öğününde her çocuğun 2- 3 dilim ekmek tüketmesi gerekir. Tahıllı, cevizli, zeytinli ekmekler de çocukların büyümesine katkı sağlayan lif içeriğine sahip olup, tercih edilebilir. </a:t>
            </a:r>
            <a:endParaRPr lang="tr-TR" dirty="0"/>
          </a:p>
        </p:txBody>
      </p:sp>
      <p:pic>
        <p:nvPicPr>
          <p:cNvPr id="4" name="3 Resim" descr="images (1).jpg"/>
          <p:cNvPicPr>
            <a:picLocks noChangeAspect="1"/>
          </p:cNvPicPr>
          <p:nvPr/>
        </p:nvPicPr>
        <p:blipFill>
          <a:blip r:embed="rId2" cstate="print"/>
          <a:stretch>
            <a:fillRect/>
          </a:stretch>
        </p:blipFill>
        <p:spPr>
          <a:xfrm>
            <a:off x="2123728" y="476672"/>
            <a:ext cx="4752528" cy="252028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pPr algn="ctr">
              <a:buNone/>
            </a:pPr>
            <a:r>
              <a:rPr lang="tr-TR" dirty="0" smtClean="0"/>
              <a:t>Bazen çeşitlilik sağlamak için çocuklara kahvaltılık gevrekler de verilebilir. Yanına taze sıkılmış meyve suyu, taze dilimlenmiş meyve, ceviz ve fındık koyulursa kahvaltı daha yeterli hale gelir.</a:t>
            </a: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C00000"/>
                </a:solidFill>
              </a:rPr>
              <a:t>Aylık Menü Planlarını İnceleyin</a:t>
            </a:r>
            <a:endParaRPr lang="tr-TR" dirty="0">
              <a:solidFill>
                <a:srgbClr val="C00000"/>
              </a:solidFill>
            </a:endParaRPr>
          </a:p>
        </p:txBody>
      </p:sp>
      <p:sp>
        <p:nvSpPr>
          <p:cNvPr id="3" name="2 İçerik Yer Tutucusu"/>
          <p:cNvSpPr>
            <a:spLocks noGrp="1"/>
          </p:cNvSpPr>
          <p:nvPr>
            <p:ph idx="1"/>
          </p:nvPr>
        </p:nvSpPr>
        <p:spPr/>
        <p:txBody>
          <a:bodyPr>
            <a:normAutofit/>
          </a:bodyPr>
          <a:lstStyle/>
          <a:p>
            <a:pPr algn="ctr">
              <a:buNone/>
            </a:pPr>
            <a:endParaRPr lang="tr-TR" dirty="0" smtClean="0"/>
          </a:p>
          <a:p>
            <a:pPr algn="ctr">
              <a:buNone/>
            </a:pPr>
            <a:r>
              <a:rPr lang="tr-TR" dirty="0" smtClean="0"/>
              <a:t>Çoğu okulun aylık menüsü önceden planlanır. </a:t>
            </a:r>
          </a:p>
          <a:p>
            <a:pPr algn="ctr">
              <a:buNone/>
            </a:pPr>
            <a:r>
              <a:rPr lang="tr-TR" dirty="0" smtClean="0"/>
              <a:t>Aileler bu menülerde bulunan yemekleri ve içeriklerini çocuklarına anlatarak daha doğru tercihler yapmalarına yardımcı olmalıdırlar..</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642194"/>
          </a:xfrm>
        </p:spPr>
        <p:txBody>
          <a:bodyPr>
            <a:normAutofit fontScale="90000"/>
          </a:bodyPr>
          <a:lstStyle/>
          <a:p>
            <a:r>
              <a:rPr lang="tr-TR" dirty="0" smtClean="0"/>
              <a:t/>
            </a:r>
            <a:br>
              <a:rPr lang="tr-TR" dirty="0" smtClean="0"/>
            </a:br>
            <a:r>
              <a:rPr lang="tr-TR" dirty="0" smtClean="0">
                <a:solidFill>
                  <a:srgbClr val="C00000"/>
                </a:solidFill>
              </a:rPr>
              <a:t>Okul öncesi dönemi çocukları  taklitçidir.</a:t>
            </a:r>
            <a:br>
              <a:rPr lang="tr-TR" dirty="0" smtClean="0">
                <a:solidFill>
                  <a:srgbClr val="C00000"/>
                </a:solidFill>
              </a:rPr>
            </a:br>
            <a:endParaRPr lang="tr-TR" dirty="0">
              <a:solidFill>
                <a:srgbClr val="C00000"/>
              </a:solidFill>
            </a:endParaRPr>
          </a:p>
        </p:txBody>
      </p:sp>
      <p:sp>
        <p:nvSpPr>
          <p:cNvPr id="3" name="2 İçerik Yer Tutucusu"/>
          <p:cNvSpPr>
            <a:spLocks noGrp="1"/>
          </p:cNvSpPr>
          <p:nvPr>
            <p:ph idx="1"/>
          </p:nvPr>
        </p:nvSpPr>
        <p:spPr/>
        <p:txBody>
          <a:bodyPr/>
          <a:lstStyle/>
          <a:p>
            <a:pPr>
              <a:buNone/>
            </a:pPr>
            <a:endParaRPr lang="tr-TR" dirty="0" smtClean="0"/>
          </a:p>
          <a:p>
            <a:pPr algn="ctr">
              <a:buNone/>
            </a:pPr>
            <a:endParaRPr lang="tr-TR" dirty="0" smtClean="0"/>
          </a:p>
          <a:p>
            <a:pPr algn="ctr">
              <a:buNone/>
            </a:pPr>
            <a:endParaRPr lang="tr-TR" dirty="0" smtClean="0"/>
          </a:p>
          <a:p>
            <a:pPr algn="ctr">
              <a:buNone/>
            </a:pPr>
            <a:r>
              <a:rPr lang="tr-TR" dirty="0" smtClean="0"/>
              <a:t>Erkek çocuk babayı taklit ederken, kız çocukları da annelerini taklit ederler.</a:t>
            </a: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ctr">
              <a:buNone/>
            </a:pPr>
            <a:r>
              <a:rPr lang="tr-TR" dirty="0" smtClean="0"/>
              <a:t>Çocuklar çoğu zaman öğle yemeklerinde sebze yemekleri ve salata yerine pilav, makarna ve börek gibi karbonhidratlı gıdaları daha çok tercih ederler. Bu noktada aileye düşen görev; çocuklarına sebze yemeklerinin ve salatanın da yenmesi, pilav makarnanın çok miktarda yenmemesi gerektiğini anlatmaktır</a:t>
            </a:r>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C00000"/>
                </a:solidFill>
              </a:rPr>
              <a:t>Beslenme Çantalarını Sağlıkla Dolduralım..</a:t>
            </a:r>
            <a:endParaRPr lang="tr-TR" dirty="0">
              <a:solidFill>
                <a:srgbClr val="C00000"/>
              </a:solidFill>
            </a:endParaRPr>
          </a:p>
        </p:txBody>
      </p:sp>
      <p:sp>
        <p:nvSpPr>
          <p:cNvPr id="3" name="2 İçerik Yer Tutucusu"/>
          <p:cNvSpPr>
            <a:spLocks noGrp="1"/>
          </p:cNvSpPr>
          <p:nvPr>
            <p:ph idx="1"/>
          </p:nvPr>
        </p:nvSpPr>
        <p:spPr/>
        <p:txBody>
          <a:bodyPr/>
          <a:lstStyle/>
          <a:p>
            <a:pPr algn="ctr">
              <a:buNone/>
            </a:pPr>
            <a:r>
              <a:rPr lang="tr-TR" dirty="0" smtClean="0"/>
              <a:t>Çocuğun beslenme çantasına okulda verilmiyorsa kahvaltıdan öğle yemeğine kadar ve öğleden akşam yemeğine kadar ara öğün koyma alışkanlığını edinmeniz gerekir.</a:t>
            </a:r>
          </a:p>
          <a:p>
            <a:pPr>
              <a:buNone/>
            </a:pP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C00000"/>
                </a:solidFill>
              </a:rPr>
              <a:t>ARA ÖĞÜN ÖNEMLİDİR..</a:t>
            </a:r>
            <a:endParaRPr lang="tr-TR" dirty="0">
              <a:solidFill>
                <a:srgbClr val="C00000"/>
              </a:solidFill>
            </a:endParaRPr>
          </a:p>
        </p:txBody>
      </p:sp>
      <p:sp>
        <p:nvSpPr>
          <p:cNvPr id="3" name="2 İçerik Yer Tutucusu"/>
          <p:cNvSpPr>
            <a:spLocks noGrp="1"/>
          </p:cNvSpPr>
          <p:nvPr>
            <p:ph idx="1"/>
          </p:nvPr>
        </p:nvSpPr>
        <p:spPr/>
        <p:txBody>
          <a:bodyPr/>
          <a:lstStyle/>
          <a:p>
            <a:pPr algn="ctr">
              <a:buNone/>
            </a:pPr>
            <a:r>
              <a:rPr lang="tr-TR" dirty="0" smtClean="0"/>
              <a:t>Özellikle öğleden sonra eve erken gelen çocuklar genellikle sık atıştırmalar yapar. Doğru ara öğün yapan çocuk ana öğününü atlamaz ve düzenli yemek yeme eğilimi gösterir. Yapılabilecek en güzel tercihler; </a:t>
            </a:r>
            <a:r>
              <a:rPr lang="tr-TR" dirty="0" smtClean="0">
                <a:solidFill>
                  <a:srgbClr val="C00000"/>
                </a:solidFill>
              </a:rPr>
              <a:t>taze veya kuru meyveler, fındık, ceviz, badem, 1 kutu süt veya ayran, 1 dilim evde yapılmış kek veya kurabiye </a:t>
            </a:r>
            <a:r>
              <a:rPr lang="tr-TR" dirty="0" smtClean="0"/>
              <a:t>olabilir.</a:t>
            </a:r>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rgbClr val="C00000"/>
                </a:solidFill>
              </a:rPr>
              <a:t>YETERSİZ PROTEİN ALIMINDA..</a:t>
            </a:r>
            <a:endParaRPr lang="tr-TR" b="1" dirty="0">
              <a:solidFill>
                <a:srgbClr val="C00000"/>
              </a:solidFill>
            </a:endParaRPr>
          </a:p>
        </p:txBody>
      </p:sp>
      <p:sp>
        <p:nvSpPr>
          <p:cNvPr id="3" name="2 İçerik Yer Tutucusu"/>
          <p:cNvSpPr>
            <a:spLocks noGrp="1"/>
          </p:cNvSpPr>
          <p:nvPr>
            <p:ph idx="1"/>
          </p:nvPr>
        </p:nvSpPr>
        <p:spPr>
          <a:xfrm>
            <a:off x="457200" y="2420888"/>
            <a:ext cx="8229600" cy="3705275"/>
          </a:xfrm>
        </p:spPr>
        <p:txBody>
          <a:bodyPr>
            <a:normAutofit/>
          </a:bodyPr>
          <a:lstStyle/>
          <a:p>
            <a:pPr algn="just">
              <a:buFont typeface="Wingdings" pitchFamily="2" charset="2"/>
              <a:buChar char="ü"/>
            </a:pPr>
            <a:r>
              <a:rPr lang="tr-TR" dirty="0" smtClean="0"/>
              <a:t> Büyüme ve gelişme yavaşlar</a:t>
            </a:r>
          </a:p>
          <a:p>
            <a:pPr algn="just">
              <a:buFont typeface="Wingdings" pitchFamily="2" charset="2"/>
              <a:buChar char="ü"/>
            </a:pPr>
            <a:r>
              <a:rPr lang="tr-TR" dirty="0" smtClean="0"/>
              <a:t> Hastalıklara kolay yakalanılabilir.</a:t>
            </a:r>
          </a:p>
          <a:p>
            <a:pPr algn="just">
              <a:buFont typeface="Wingdings" pitchFamily="2" charset="2"/>
              <a:buChar char="ü"/>
            </a:pPr>
            <a:r>
              <a:rPr lang="tr-TR" dirty="0" smtClean="0"/>
              <a:t> Hastalıklar daha uzun sürer</a:t>
            </a:r>
          </a:p>
          <a:p>
            <a:pPr algn="just">
              <a:buFont typeface="Wingdings" pitchFamily="2" charset="2"/>
              <a:buChar char="ü"/>
            </a:pPr>
            <a:r>
              <a:rPr lang="tr-TR" dirty="0" smtClean="0"/>
              <a:t> Saç, deri, tırnak gibi dokuların sağlığı bozulur</a:t>
            </a:r>
          </a:p>
          <a:p>
            <a:pPr algn="just">
              <a:buFont typeface="Wingdings" pitchFamily="2" charset="2"/>
              <a:buChar char="ü"/>
            </a:pPr>
            <a:r>
              <a:rPr lang="tr-TR" dirty="0" smtClean="0"/>
              <a:t> Organların çalışması aksar</a:t>
            </a:r>
          </a:p>
          <a:p>
            <a:pPr>
              <a:buNone/>
            </a:pPr>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ctr">
              <a:buNone/>
            </a:pPr>
            <a:r>
              <a:rPr lang="tr-TR" dirty="0" smtClean="0"/>
              <a:t>Et, tavuk, balık, yumurta, </a:t>
            </a:r>
            <a:r>
              <a:rPr lang="tr-TR" dirty="0" err="1" smtClean="0"/>
              <a:t>kurubaklagiller</a:t>
            </a:r>
            <a:r>
              <a:rPr lang="tr-TR" dirty="0" smtClean="0"/>
              <a:t>, pekmez, tahin, kuru meyveler, koyu yeşil yapraklı sebzeler gibi demirden zengin gıdalar çocukların beslenmesinde mutlaka olmalıdır. Bu besinler C vitamini yönünden zengin olan turunçgiller, domates, biber ve sebzelerle beraber tüketilirse daha iyi emilim sağlanır.</a:t>
            </a:r>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endParaRPr lang="tr-TR" dirty="0" smtClean="0"/>
          </a:p>
          <a:p>
            <a:pPr algn="ctr">
              <a:buNone/>
            </a:pPr>
            <a:r>
              <a:rPr lang="tr-TR" dirty="0" smtClean="0"/>
              <a:t>Yemek zamanlarının aynı saatlerde olmasına özen gösterilmelidir.</a:t>
            </a:r>
          </a:p>
          <a:p>
            <a:pPr algn="ctr">
              <a:buNone/>
            </a:pPr>
            <a:endParaRPr lang="tr-TR" dirty="0" smtClean="0"/>
          </a:p>
          <a:p>
            <a:pPr algn="ctr">
              <a:buNone/>
            </a:pPr>
            <a:r>
              <a:rPr lang="tr-TR" dirty="0" smtClean="0"/>
              <a:t>Çocukların yemek tabaklarının ayrı olmasına dikkat edilmelidir. Bu, çocuğun özgüvenini sağladığı gibi ne kadar yediğini kontrol edebilme açısından aileye yardımcı olur.</a:t>
            </a:r>
          </a:p>
          <a:p>
            <a:pPr>
              <a:buNone/>
            </a:pPr>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8229600" cy="1143000"/>
          </a:xfrm>
        </p:spPr>
        <p:txBody>
          <a:bodyPr/>
          <a:lstStyle/>
          <a:p>
            <a:endParaRPr lang="tr-TR"/>
          </a:p>
        </p:txBody>
      </p:sp>
      <p:sp>
        <p:nvSpPr>
          <p:cNvPr id="3" name="2 İçerik Yer Tutucusu"/>
          <p:cNvSpPr>
            <a:spLocks noGrp="1"/>
          </p:cNvSpPr>
          <p:nvPr>
            <p:ph idx="1"/>
          </p:nvPr>
        </p:nvSpPr>
        <p:spPr>
          <a:xfrm>
            <a:off x="457200" y="908720"/>
            <a:ext cx="8229600" cy="5217443"/>
          </a:xfrm>
        </p:spPr>
        <p:txBody>
          <a:bodyPr/>
          <a:lstStyle/>
          <a:p>
            <a:pPr algn="ctr">
              <a:buNone/>
            </a:pPr>
            <a:r>
              <a:rPr lang="tr-TR" dirty="0" smtClean="0"/>
              <a:t>Yemeğin görünümü kokusu ve sunumu çocuk için seçici bir özelliktir. Çocuğun hiç sevmediği gıdalar bazen sevilenlerin arasına karıştırılıp güzel bir sunumla yedirilebilir.</a:t>
            </a:r>
            <a:endParaRPr lang="tr-TR" dirty="0"/>
          </a:p>
        </p:txBody>
      </p:sp>
      <p:pic>
        <p:nvPicPr>
          <p:cNvPr id="13314" name="Picture 2" descr="http://pemberuj.net/wp-content/uploads/2011/09/8.jpg"/>
          <p:cNvPicPr>
            <a:picLocks noChangeAspect="1" noChangeArrowheads="1"/>
          </p:cNvPicPr>
          <p:nvPr/>
        </p:nvPicPr>
        <p:blipFill>
          <a:blip r:embed="rId2" cstate="print"/>
          <a:srcRect/>
          <a:stretch>
            <a:fillRect/>
          </a:stretch>
        </p:blipFill>
        <p:spPr bwMode="auto">
          <a:xfrm>
            <a:off x="1547664" y="2996952"/>
            <a:ext cx="5832648" cy="304152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C00000"/>
                </a:solidFill>
              </a:rPr>
              <a:t>Ailelere Düşen Görevler..</a:t>
            </a:r>
            <a:endParaRPr lang="tr-TR" dirty="0">
              <a:solidFill>
                <a:srgbClr val="C00000"/>
              </a:solidFill>
            </a:endParaRPr>
          </a:p>
        </p:txBody>
      </p:sp>
      <p:sp>
        <p:nvSpPr>
          <p:cNvPr id="3" name="2 İçerik Yer Tutucusu"/>
          <p:cNvSpPr>
            <a:spLocks noGrp="1"/>
          </p:cNvSpPr>
          <p:nvPr>
            <p:ph idx="1"/>
          </p:nvPr>
        </p:nvSpPr>
        <p:spPr/>
        <p:txBody>
          <a:bodyPr>
            <a:normAutofit/>
          </a:bodyPr>
          <a:lstStyle/>
          <a:p>
            <a:r>
              <a:rPr lang="tr-TR" dirty="0" smtClean="0"/>
              <a:t>Çocukların zorlanmadan sakin ve rahat bir ortamda yemek yemelerine özen gösterilmelidir.</a:t>
            </a:r>
          </a:p>
          <a:p>
            <a:r>
              <a:rPr lang="tr-TR" dirty="0" smtClean="0"/>
              <a:t> Çocukların haftalık düzenli egzersizler yapmaya yönlendirilmeleri gerekir.</a:t>
            </a:r>
          </a:p>
          <a:p>
            <a:r>
              <a:rPr lang="tr-TR" dirty="0" smtClean="0"/>
              <a:t>Gün içinde çocuğun sıvı alımı takip edilmelidir. Çocukları taze sıkılmış meyve suyu, süt, ayran ve en başta suya alıştırmak önemlidir.</a:t>
            </a:r>
          </a:p>
          <a:p>
            <a:pPr>
              <a:buNone/>
            </a:pPr>
            <a:endParaRPr lang="tr-TR" dirty="0"/>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052736"/>
            <a:ext cx="8229600" cy="5073427"/>
          </a:xfrm>
        </p:spPr>
        <p:txBody>
          <a:bodyPr/>
          <a:lstStyle/>
          <a:p>
            <a:pPr algn="ctr">
              <a:buNone/>
            </a:pPr>
            <a:r>
              <a:rPr lang="tr-TR" dirty="0" smtClean="0"/>
              <a:t>Çocuklar çikolata, tatlı ve </a:t>
            </a:r>
            <a:r>
              <a:rPr lang="tr-TR" dirty="0" err="1" smtClean="0"/>
              <a:t>fast</a:t>
            </a:r>
            <a:r>
              <a:rPr lang="tr-TR" dirty="0" smtClean="0"/>
              <a:t> </a:t>
            </a:r>
            <a:r>
              <a:rPr lang="tr-TR" dirty="0" err="1" smtClean="0"/>
              <a:t>food</a:t>
            </a:r>
            <a:r>
              <a:rPr lang="tr-TR" dirty="0" smtClean="0"/>
              <a:t> tüketebilirler fakat önemli olan bunları ara sıra, alışkanlık haline dönüştürmeden vermektir.</a:t>
            </a:r>
            <a:endParaRPr lang="tr-TR" dirty="0"/>
          </a:p>
        </p:txBody>
      </p:sp>
      <p:pic>
        <p:nvPicPr>
          <p:cNvPr id="2050" name="Picture 2"/>
          <p:cNvPicPr>
            <a:picLocks noChangeAspect="1" noChangeArrowheads="1"/>
          </p:cNvPicPr>
          <p:nvPr/>
        </p:nvPicPr>
        <p:blipFill>
          <a:blip r:embed="rId2" cstate="print"/>
          <a:srcRect/>
          <a:stretch>
            <a:fillRect/>
          </a:stretch>
        </p:blipFill>
        <p:spPr bwMode="auto">
          <a:xfrm>
            <a:off x="1187624" y="3429000"/>
            <a:ext cx="638175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cstate="print"/>
          <a:srcRect/>
          <a:stretch>
            <a:fillRect/>
          </a:stretch>
        </p:blipFill>
        <p:spPr bwMode="auto">
          <a:xfrm>
            <a:off x="683568" y="548680"/>
            <a:ext cx="7992888" cy="604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582726"/>
          </a:xfrm>
        </p:spPr>
        <p:txBody>
          <a:bodyPr>
            <a:normAutofit/>
          </a:bodyPr>
          <a:lstStyle/>
          <a:p>
            <a:r>
              <a:rPr lang="tr-TR" dirty="0" smtClean="0">
                <a:solidFill>
                  <a:srgbClr val="C00000"/>
                </a:solidFill>
              </a:rPr>
              <a:t>Aynı masada yemek yemeli ve Aşırı derecede titiz davranmamalıyız..</a:t>
            </a:r>
            <a:endParaRPr lang="tr-TR" dirty="0">
              <a:solidFill>
                <a:srgbClr val="C00000"/>
              </a:solidFill>
            </a:endParaRPr>
          </a:p>
        </p:txBody>
      </p:sp>
      <p:sp>
        <p:nvSpPr>
          <p:cNvPr id="3" name="2 İçerik Yer Tutucusu"/>
          <p:cNvSpPr>
            <a:spLocks noGrp="1"/>
          </p:cNvSpPr>
          <p:nvPr>
            <p:ph idx="1"/>
          </p:nvPr>
        </p:nvSpPr>
        <p:spPr>
          <a:xfrm>
            <a:off x="457200" y="2928934"/>
            <a:ext cx="8229600" cy="3197229"/>
          </a:xfrm>
        </p:spPr>
        <p:txBody>
          <a:bodyPr/>
          <a:lstStyle/>
          <a:p>
            <a:pPr algn="ctr">
              <a:buNone/>
            </a:pPr>
            <a:r>
              <a:rPr lang="tr-TR" dirty="0" smtClean="0"/>
              <a:t>Çocuklarımızla aynı masada yemek yemek, onların beslenme alışkanlığı kazanmalarını kolaylaştıracaktır.  </a:t>
            </a:r>
          </a:p>
          <a:p>
            <a:pPr>
              <a:buNone/>
            </a:pPr>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 name="5 İçerik Yer Tutucusu" descr="Cocuklarimiz_Gelecegimiz-e1335129850834.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422930-3-4-d9eb1.jpg"/>
          <p:cNvPicPr>
            <a:picLocks noGrp="1" noChangeAspect="1"/>
          </p:cNvPicPr>
          <p:nvPr>
            <p:ph idx="1"/>
          </p:nvPr>
        </p:nvPicPr>
        <p:blipFill>
          <a:blip r:embed="rId2" cstate="print"/>
          <a:stretch>
            <a:fillRect/>
          </a:stretch>
        </p:blipFill>
        <p:spPr>
          <a:xfrm>
            <a:off x="0" y="0"/>
            <a:ext cx="9144000" cy="6264696"/>
          </a:xfrm>
        </p:spPr>
      </p:pic>
      <p:sp>
        <p:nvSpPr>
          <p:cNvPr id="5" name="4 Metin kutusu"/>
          <p:cNvSpPr txBox="1"/>
          <p:nvPr/>
        </p:nvSpPr>
        <p:spPr>
          <a:xfrm>
            <a:off x="4499992" y="4797152"/>
            <a:ext cx="2880320" cy="369332"/>
          </a:xfrm>
          <a:prstGeom prst="rect">
            <a:avLst/>
          </a:prstGeom>
          <a:noFill/>
        </p:spPr>
        <p:txBody>
          <a:bodyPr wrap="square" rtlCol="0">
            <a:spAutoFit/>
          </a:bodyPr>
          <a:lstStyle/>
          <a:p>
            <a:r>
              <a:rPr lang="tr-TR" b="1" dirty="0" err="1" smtClean="0"/>
              <a:t>Dyt</a:t>
            </a:r>
            <a:r>
              <a:rPr lang="tr-TR" b="1" dirty="0" smtClean="0"/>
              <a:t>. Adil Gökay TAFLAN</a:t>
            </a:r>
            <a:endParaRPr lang="tr-T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ctr">
              <a:buNone/>
            </a:pPr>
            <a:r>
              <a:rPr lang="tr-TR" dirty="0" smtClean="0"/>
              <a:t> Okul öncesi dönem çocukları, besinlere karşı daha kesin tavırlar sergilerler ve her besini kolay kolay yemek istemezler.. Özelikle sebze yemeklerini pek tercih etmezler ve besinleri ayrı ayrı tüketmekten hoşlanırlar..</a:t>
            </a:r>
          </a:p>
          <a:p>
            <a:pPr>
              <a:buNone/>
            </a:pPr>
            <a:endParaRPr lang="tr-TR" dirty="0" smtClean="0"/>
          </a:p>
          <a:p>
            <a:pPr>
              <a:buNone/>
            </a:pP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ctr">
              <a:buNone/>
            </a:pPr>
            <a:r>
              <a:rPr lang="tr-TR" dirty="0" smtClean="0"/>
              <a:t>Anneler çocuklarına sebze yemeklerini yaparken pişirme yöntemlerine ve  sunumlarına biraz daha özen göstermelidirler. Ve Asla baskıcı olmamalıdırlar..</a:t>
            </a:r>
          </a:p>
          <a:p>
            <a:pPr algn="ctr">
              <a:buNone/>
            </a:pPr>
            <a:endParaRPr lang="tr-TR" dirty="0" smtClean="0"/>
          </a:p>
          <a:p>
            <a:pPr algn="ctr">
              <a:buNone/>
            </a:pPr>
            <a:endParaRPr lang="tr-TR" dirty="0" smtClean="0"/>
          </a:p>
          <a:p>
            <a:pPr algn="ctr">
              <a:buNone/>
            </a:pPr>
            <a:r>
              <a:rPr lang="tr-TR" dirty="0" smtClean="0"/>
              <a:t>Unutulmamalıdır ki ; okul öncesi dönem çocuğu seçidir ve her besini iştahla yemeyebilir..</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kipa 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Yemekleri Eğlenceli Hale Getirebiliriz…</a:t>
            </a:r>
            <a:endParaRPr lang="tr-TR" dirty="0"/>
          </a:p>
        </p:txBody>
      </p:sp>
      <p:pic>
        <p:nvPicPr>
          <p:cNvPr id="4" name="3 İçerik Yer Tutucusu" descr="kipa 2.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pPr algn="ctr">
              <a:buNone/>
            </a:pPr>
            <a:r>
              <a:rPr lang="tr-TR" dirty="0" smtClean="0"/>
              <a:t>Çocuklar yemek yerken gözlem altında tutulmalıdır. Yemekle ilgili hiç</a:t>
            </a:r>
          </a:p>
          <a:p>
            <a:pPr algn="ctr">
              <a:buNone/>
            </a:pPr>
            <a:r>
              <a:rPr lang="tr-TR" dirty="0" smtClean="0"/>
              <a:t>bir uyarı çocuklar yemek yerken yapılmamalı, gereken uyarılar, yemekten </a:t>
            </a:r>
          </a:p>
          <a:p>
            <a:pPr algn="ctr">
              <a:buNone/>
            </a:pPr>
            <a:r>
              <a:rPr lang="tr-TR" dirty="0" smtClean="0"/>
              <a:t>önce ya da yemekten sonra yapılmalıdır. Çocuklara yemek yemedikleri </a:t>
            </a:r>
          </a:p>
          <a:p>
            <a:pPr algn="ctr">
              <a:buNone/>
            </a:pPr>
            <a:r>
              <a:rPr lang="tr-TR" dirty="0" smtClean="0"/>
              <a:t>zaman iğneleyici, incitici sözler söylenmemelidir</a:t>
            </a:r>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TotalTime>
  <Words>997</Words>
  <Application>Microsoft Office PowerPoint</Application>
  <PresentationFormat>Ekran Gösterisi (4:3)</PresentationFormat>
  <Paragraphs>102</Paragraphs>
  <Slides>41</Slides>
  <Notes>0</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Ofis Teması</vt:lpstr>
      <vt:lpstr>OKUL ÖNCESİ ve OKUL ÇAĞINDAKİ ÇOCUKLARDA BESLENME</vt:lpstr>
      <vt:lpstr>OKUL ÖNCESİ DÖNEM</vt:lpstr>
      <vt:lpstr> Okul öncesi dönemi çocukları  taklitçidir. </vt:lpstr>
      <vt:lpstr>Aynı masada yemek yemeli ve Aşırı derecede titiz davranmamalıyız..</vt:lpstr>
      <vt:lpstr>Slayt 5</vt:lpstr>
      <vt:lpstr>Slayt 6</vt:lpstr>
      <vt:lpstr>Slayt 7</vt:lpstr>
      <vt:lpstr>Yemekleri Eğlenceli Hale Getirebiliriz…</vt:lpstr>
      <vt:lpstr>Slayt 9</vt:lpstr>
      <vt:lpstr>Slayt 10</vt:lpstr>
      <vt:lpstr>OKUL ÖNCESİ ÇOCUKLARIN BESLENME DAVRANIŞLARI </vt:lpstr>
      <vt:lpstr>4 - 6  yaşlar yaratıcılık dönemidir</vt:lpstr>
      <vt:lpstr>Slayt 13</vt:lpstr>
      <vt:lpstr>Günlük Enerji Hesaplaması </vt:lpstr>
      <vt:lpstr>Slayt 15</vt:lpstr>
      <vt:lpstr>Slayt 16</vt:lpstr>
      <vt:lpstr>OKUL ÇAĞI BESLENMESİ</vt:lpstr>
      <vt:lpstr>Slayt 18</vt:lpstr>
      <vt:lpstr>Slayt 19</vt:lpstr>
      <vt:lpstr>KAHVALTISIZ ASLA…</vt:lpstr>
      <vt:lpstr>Kahvaltıda Olması Gerekenler..</vt:lpstr>
      <vt:lpstr>Slayt 22</vt:lpstr>
      <vt:lpstr>Kahvaltı Sofralarına CEVİZ ve BADEM koyalım..</vt:lpstr>
      <vt:lpstr>Slayt 24</vt:lpstr>
      <vt:lpstr>Slayt 25</vt:lpstr>
      <vt:lpstr>Slayt 26</vt:lpstr>
      <vt:lpstr>Slayt 27</vt:lpstr>
      <vt:lpstr>Slayt 28</vt:lpstr>
      <vt:lpstr>Aylık Menü Planlarını İnceleyin</vt:lpstr>
      <vt:lpstr>Slayt 30</vt:lpstr>
      <vt:lpstr>Beslenme Çantalarını Sağlıkla Dolduralım..</vt:lpstr>
      <vt:lpstr>ARA ÖĞÜN ÖNEMLİDİR..</vt:lpstr>
      <vt:lpstr>YETERSİZ PROTEİN ALIMINDA..</vt:lpstr>
      <vt:lpstr>Slayt 34</vt:lpstr>
      <vt:lpstr>Slayt 35</vt:lpstr>
      <vt:lpstr>Slayt 36</vt:lpstr>
      <vt:lpstr>Ailelere Düşen Görevler..</vt:lpstr>
      <vt:lpstr>Slayt 38</vt:lpstr>
      <vt:lpstr>Slayt 39</vt:lpstr>
      <vt:lpstr>Slayt 40</vt:lpstr>
      <vt:lpstr>Slayt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ÇAĞINDAKİ ÇOCUKLARDA BESLENME</dc:title>
  <dc:creator>Adil GÖKAYTAFLAN</dc:creator>
  <cp:lastModifiedBy>Adil GÖKAYTAFLAN</cp:lastModifiedBy>
  <cp:revision>85</cp:revision>
  <dcterms:created xsi:type="dcterms:W3CDTF">2014-09-23T18:17:25Z</dcterms:created>
  <dcterms:modified xsi:type="dcterms:W3CDTF">2014-09-27T05:40:26Z</dcterms:modified>
</cp:coreProperties>
</file>